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8" r:id="rId3"/>
    <p:sldId id="257" r:id="rId4"/>
    <p:sldId id="261" r:id="rId5"/>
    <p:sldId id="260" r:id="rId6"/>
    <p:sldId id="259" r:id="rId7"/>
    <p:sldId id="262" r:id="rId8"/>
    <p:sldId id="263" r:id="rId9"/>
    <p:sldId id="270" r:id="rId10"/>
    <p:sldId id="264" r:id="rId11"/>
    <p:sldId id="265" r:id="rId12"/>
    <p:sldId id="266" r:id="rId13"/>
    <p:sldId id="267" r:id="rId14"/>
    <p:sldId id="271" r:id="rId15"/>
    <p:sldId id="272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76B12-439A-4586-A401-2194BCD8886B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FD4220-17C5-428D-BDCC-A772D1EEA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744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FD4220-17C5-428D-BDCC-A772D1EEA6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97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FD4220-17C5-428D-BDCC-A772D1EEA6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633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88CCDF3-A38D-4604-A092-F475A7B32E8E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585081B-4CBF-498D-B602-A4170809B11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fashion-era.com/hats-hair/index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en.wikipedia.org/wiki/File:SanVitale1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609600"/>
            <a:ext cx="6934200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Fashion History</a:t>
            </a:r>
            <a:br>
              <a:rPr lang="en-US" dirty="0" smtClean="0"/>
            </a:br>
            <a:r>
              <a:rPr lang="en-US" dirty="0" smtClean="0"/>
              <a:t>B.C. &amp; Roman Time Periods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495800"/>
            <a:ext cx="6480048" cy="175260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Opener for 1/24/12: Look at the picture above from the movie “300”. Do you think this is what was actually worn in early B.C.Greek Culture? Why or Why Not? </a:t>
            </a:r>
            <a:endParaRPr lang="en-US" sz="2400" dirty="0"/>
          </a:p>
        </p:txBody>
      </p:sp>
      <p:pic>
        <p:nvPicPr>
          <p:cNvPr id="4" name="il_fi" descr="http://s11.lucyphotos.com/images/orig/p/f/pfszcyxc295hsfc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981200"/>
            <a:ext cx="2482850" cy="259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054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Roman B.C. - Men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50818"/>
            <a:ext cx="7467600" cy="2057400"/>
          </a:xfrm>
        </p:spPr>
        <p:txBody>
          <a:bodyPr/>
          <a:lstStyle/>
          <a:p>
            <a:r>
              <a:rPr lang="en-US" dirty="0" smtClean="0"/>
              <a:t>The Tunic or Tunica</a:t>
            </a:r>
          </a:p>
          <a:p>
            <a:pPr lvl="1"/>
            <a:r>
              <a:rPr lang="en-US" dirty="0" smtClean="0"/>
              <a:t>Dress of soldiers and workmen</a:t>
            </a:r>
          </a:p>
          <a:p>
            <a:pPr lvl="1"/>
            <a:r>
              <a:rPr lang="en-US" dirty="0" smtClean="0"/>
              <a:t>Made from two pieces of cloth with separate short sleeves added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0" y="6096000"/>
            <a:ext cx="5791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Thomas, P.W. (2008), </a:t>
            </a:r>
            <a:r>
              <a:rPr lang="en-US" sz="1000" dirty="0" smtClean="0"/>
              <a:t>Roman Costume History: the tunic and toga. Retrieved 01-19-12 </a:t>
            </a:r>
            <a:r>
              <a:rPr lang="en-US" sz="1000" dirty="0"/>
              <a:t>from: http://www.fashion-era.com/ancient_costume/roman-costume-history-toga.htm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28600"/>
            <a:ext cx="2130136" cy="2049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08218"/>
            <a:ext cx="1724025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2514600" y="3733800"/>
            <a:ext cx="5410200" cy="2057401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The Roman Toga</a:t>
            </a:r>
          </a:p>
          <a:p>
            <a:pPr lvl="1"/>
            <a:r>
              <a:rPr lang="en-US" dirty="0" smtClean="0"/>
              <a:t>Worn by Men over a Tunic by those of higher status for socializing in town or for meetings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30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19200" y="1447800"/>
            <a:ext cx="61722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Typical Roman Women Dress</a:t>
            </a:r>
          </a:p>
          <a:p>
            <a:pPr lvl="1"/>
            <a:r>
              <a:rPr lang="en-US" b="1" i="1" dirty="0" err="1"/>
              <a:t>Intusium</a:t>
            </a:r>
            <a:r>
              <a:rPr lang="en-US" dirty="0"/>
              <a:t>, a sleeveless under-tunic. </a:t>
            </a:r>
            <a:endParaRPr lang="en-US" dirty="0" smtClean="0"/>
          </a:p>
          <a:p>
            <a:pPr lvl="1"/>
            <a:r>
              <a:rPr lang="en-US" b="1" i="1" dirty="0" err="1" smtClean="0"/>
              <a:t>Strophium</a:t>
            </a:r>
            <a:r>
              <a:rPr lang="en-US" b="1" i="1" dirty="0" smtClean="0"/>
              <a:t>, </a:t>
            </a:r>
            <a:r>
              <a:rPr lang="en-US" dirty="0" smtClean="0"/>
              <a:t>a bust bodice </a:t>
            </a:r>
            <a:r>
              <a:rPr lang="en-US" dirty="0"/>
              <a:t>(much like a sari bodice</a:t>
            </a:r>
            <a:r>
              <a:rPr lang="en-US" dirty="0" smtClean="0"/>
              <a:t>).</a:t>
            </a:r>
            <a:endParaRPr lang="en-US" dirty="0"/>
          </a:p>
          <a:p>
            <a:pPr lvl="1"/>
            <a:r>
              <a:rPr lang="en-US" b="1" i="1" dirty="0" err="1" smtClean="0"/>
              <a:t>Stola</a:t>
            </a:r>
            <a:r>
              <a:rPr lang="en-US" i="1" dirty="0" smtClean="0"/>
              <a:t>, </a:t>
            </a:r>
            <a:r>
              <a:rPr lang="en-US" dirty="0" smtClean="0"/>
              <a:t>worn by married women, a full length tunic that covered the feet and had a lower border called an </a:t>
            </a:r>
            <a:r>
              <a:rPr lang="en-US" dirty="0" err="1" smtClean="0"/>
              <a:t>instita</a:t>
            </a:r>
            <a:r>
              <a:rPr lang="en-US" dirty="0" smtClean="0"/>
              <a:t>.</a:t>
            </a:r>
          </a:p>
          <a:p>
            <a:r>
              <a:rPr lang="en-US" dirty="0" smtClean="0"/>
              <a:t>Fashion changes were by color of </a:t>
            </a:r>
            <a:r>
              <a:rPr lang="en-US" dirty="0" err="1"/>
              <a:t>S</a:t>
            </a:r>
            <a:r>
              <a:rPr lang="en-US" dirty="0" err="1" smtClean="0"/>
              <a:t>tola</a:t>
            </a:r>
            <a:r>
              <a:rPr lang="en-US" dirty="0" smtClean="0"/>
              <a:t> or by decorative edge. </a:t>
            </a:r>
          </a:p>
          <a:p>
            <a:r>
              <a:rPr lang="en-US" dirty="0" smtClean="0"/>
              <a:t>Brooches were also worn.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Roman B.C. - Women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581400"/>
            <a:ext cx="1725661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11927"/>
            <a:ext cx="1234157" cy="2431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52400" y="6276945"/>
            <a:ext cx="5791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Thomas, P.W. (2008), </a:t>
            </a:r>
            <a:r>
              <a:rPr lang="en-US" sz="1000" dirty="0" smtClean="0"/>
              <a:t>Roman Costume History: Roman women – Hairstyles and dress. Retrieved 01-19-12 </a:t>
            </a:r>
            <a:r>
              <a:rPr lang="en-US" sz="1000" dirty="0"/>
              <a:t>from: http://www.fashion-era.com/ancient_costume/roman-costume-history-women-hair.htm</a:t>
            </a:r>
          </a:p>
        </p:txBody>
      </p:sp>
    </p:spTree>
    <p:extLst>
      <p:ext uri="{BB962C8B-B14F-4D97-AF65-F5344CB8AC3E}">
        <p14:creationId xmlns:p14="http://schemas.microsoft.com/office/powerpoint/2010/main" val="29401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Roman B.C. - Women</a:t>
            </a:r>
            <a:endParaRPr lang="en-US" dirty="0"/>
          </a:p>
        </p:txBody>
      </p:sp>
      <p:pic>
        <p:nvPicPr>
          <p:cNvPr id="3074" name="Picture 2" descr="Dress of Roman Lad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8211816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52400" y="6276945"/>
            <a:ext cx="5791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Thomas, P.W. (2008), </a:t>
            </a:r>
            <a:r>
              <a:rPr lang="en-US" sz="1000" dirty="0" smtClean="0"/>
              <a:t>Roman Costume History: Roman women – Hairstyles and dress. Retrieved 01-19-12 </a:t>
            </a:r>
            <a:r>
              <a:rPr lang="en-US" sz="1000" dirty="0"/>
              <a:t>from: http://www.fashion-era.com/ancient_costume/roman-costume-history-women-hair.htm</a:t>
            </a:r>
          </a:p>
        </p:txBody>
      </p:sp>
    </p:spTree>
    <p:extLst>
      <p:ext uri="{BB962C8B-B14F-4D97-AF65-F5344CB8AC3E}">
        <p14:creationId xmlns:p14="http://schemas.microsoft.com/office/powerpoint/2010/main" val="253626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Roman B.C. – Women Hairstyles</a:t>
            </a:r>
            <a:endParaRPr lang="en-US" dirty="0"/>
          </a:p>
        </p:txBody>
      </p:sp>
      <p:pic>
        <p:nvPicPr>
          <p:cNvPr id="4098" name="Picture 2" descr="Roman women hair style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3505200" cy="157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16182"/>
            <a:ext cx="3193311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Hairstyles and Headdresses of Roman Ladies.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76600"/>
            <a:ext cx="3488652" cy="292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airstyles of Roman Ladies.">
            <a:hlinkClick r:id="rId2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745" y="4191000"/>
            <a:ext cx="3048000" cy="251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52400" y="6276945"/>
            <a:ext cx="5791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Thomas, P.W. (2008), </a:t>
            </a:r>
            <a:r>
              <a:rPr lang="en-US" sz="1000" dirty="0" smtClean="0"/>
              <a:t>Roman Costume History: Roman women – Hairstyles and dress. Retrieved 01-19-12 </a:t>
            </a:r>
            <a:r>
              <a:rPr lang="en-US" sz="1000" dirty="0"/>
              <a:t>from: http://www.fashion-era.com/ancient_costume/roman-costume-history-women-hair.htm</a:t>
            </a:r>
          </a:p>
        </p:txBody>
      </p:sp>
    </p:spTree>
    <p:extLst>
      <p:ext uri="{BB962C8B-B14F-4D97-AF65-F5344CB8AC3E}">
        <p14:creationId xmlns:p14="http://schemas.microsoft.com/office/powerpoint/2010/main" val="90190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Byzantine - Men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096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Tunica </a:t>
            </a:r>
          </a:p>
          <a:p>
            <a:r>
              <a:rPr lang="en-US" sz="2800" dirty="0" smtClean="0"/>
              <a:t>Dalmatic: heavier and shorter type of tunic</a:t>
            </a:r>
          </a:p>
          <a:p>
            <a:r>
              <a:rPr lang="en-US" sz="2800" dirty="0" err="1" smtClean="0"/>
              <a:t>Scaramangion</a:t>
            </a:r>
            <a:r>
              <a:rPr lang="en-US" sz="2800" dirty="0" smtClean="0"/>
              <a:t>: </a:t>
            </a:r>
            <a:r>
              <a:rPr lang="en-US" sz="2800" dirty="0"/>
              <a:t>a riding-coat of Persian origin, opening down the front and normally coming to the </a:t>
            </a:r>
            <a:r>
              <a:rPr lang="en-US" sz="2800" dirty="0" smtClean="0"/>
              <a:t>mid-thigh</a:t>
            </a:r>
          </a:p>
          <a:p>
            <a:r>
              <a:rPr lang="en-US" sz="2800" i="1" dirty="0" err="1" smtClean="0"/>
              <a:t>Chlamys</a:t>
            </a:r>
            <a:r>
              <a:rPr lang="en-US" sz="2800" i="1" dirty="0" smtClean="0"/>
              <a:t>: </a:t>
            </a:r>
            <a:r>
              <a:rPr lang="en-US" sz="2800" dirty="0" smtClean="0"/>
              <a:t> </a:t>
            </a:r>
            <a:r>
              <a:rPr lang="en-US" sz="2800" dirty="0"/>
              <a:t>a semicircular cloak fastened to the right shoulder</a:t>
            </a:r>
            <a:endParaRPr lang="en-US" sz="2800" dirty="0" smtClean="0"/>
          </a:p>
        </p:txBody>
      </p:sp>
      <p:pic>
        <p:nvPicPr>
          <p:cNvPr id="1026" name="Picture 2" descr="http://upload.wikimedia.org/wikipedia/commons/thumb/0/0b/SanVitale19.jpg/220px-SanVitale1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81000"/>
            <a:ext cx="1716451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52400" y="6296055"/>
            <a:ext cx="5791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Thomas, P.W. (2008</a:t>
            </a:r>
            <a:r>
              <a:rPr lang="en-US" sz="1000" dirty="0" smtClean="0"/>
              <a:t>),The Costume of new Rome. </a:t>
            </a:r>
            <a:r>
              <a:rPr lang="en-US" sz="1000" dirty="0" smtClean="0"/>
              <a:t>Retrieved 01-19-12 </a:t>
            </a:r>
            <a:r>
              <a:rPr lang="en-US" sz="1000" dirty="0"/>
              <a:t>from: http://www.fashion-era.com/ancient_costume/roman-costume-history-toga.htm</a:t>
            </a:r>
          </a:p>
        </p:txBody>
      </p:sp>
      <p:pic>
        <p:nvPicPr>
          <p:cNvPr id="1029" name="Picture 5" descr="Drawing of Byzantine dres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276600"/>
            <a:ext cx="1285875" cy="301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7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Byzantine - Women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63372" y="1600200"/>
            <a:ext cx="6781800" cy="4525963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Modesty was important for all except the very rich, and most women appear almost entirely covered by rather shapeless </a:t>
            </a:r>
            <a:r>
              <a:rPr lang="en-US" sz="2400" dirty="0" smtClean="0"/>
              <a:t>clothes</a:t>
            </a:r>
            <a:endParaRPr lang="en-US" sz="2400" dirty="0"/>
          </a:p>
          <a:p>
            <a:r>
              <a:rPr lang="en-US" sz="2800" dirty="0" smtClean="0"/>
              <a:t>Basic Garment</a:t>
            </a:r>
          </a:p>
          <a:p>
            <a:pPr lvl="1"/>
            <a:r>
              <a:rPr lang="en-US" sz="2400" dirty="0" smtClean="0"/>
              <a:t>Down to the ankles</a:t>
            </a:r>
          </a:p>
          <a:p>
            <a:pPr lvl="1"/>
            <a:r>
              <a:rPr lang="en-US" sz="2400" dirty="0" smtClean="0"/>
              <a:t>High rounded collar</a:t>
            </a:r>
          </a:p>
          <a:p>
            <a:pPr lvl="1"/>
            <a:r>
              <a:rPr lang="en-US" sz="2400" dirty="0" smtClean="0"/>
              <a:t>Tight sleeve to wrist</a:t>
            </a:r>
          </a:p>
          <a:p>
            <a:pPr lvl="1"/>
            <a:r>
              <a:rPr lang="en-US" sz="2400" dirty="0" smtClean="0"/>
              <a:t>Fringes and cuffs may be embroidered</a:t>
            </a:r>
          </a:p>
          <a:p>
            <a:pPr lvl="1"/>
            <a:r>
              <a:rPr lang="en-US" sz="2400" dirty="0" smtClean="0"/>
              <a:t>Belts are worn</a:t>
            </a:r>
          </a:p>
          <a:p>
            <a:r>
              <a:rPr lang="en-US" sz="2800" dirty="0" smtClean="0"/>
              <a:t>Hair is covered with head-piece </a:t>
            </a:r>
          </a:p>
          <a:p>
            <a:pPr marL="36576" indent="0">
              <a:buNone/>
            </a:pPr>
            <a:r>
              <a:rPr lang="en-US" sz="2800" dirty="0" smtClean="0"/>
              <a:t>    or veil.</a:t>
            </a:r>
          </a:p>
          <a:p>
            <a:endParaRPr lang="en-US" sz="2800" dirty="0" smtClean="0"/>
          </a:p>
        </p:txBody>
      </p:sp>
      <p:pic>
        <p:nvPicPr>
          <p:cNvPr id="2049" name="Picture 1" descr="byzempress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" r="66928" b="16402"/>
          <a:stretch>
            <a:fillRect/>
          </a:stretch>
        </p:blipFill>
        <p:spPr bwMode="auto">
          <a:xfrm>
            <a:off x="272633" y="1981200"/>
            <a:ext cx="1064331" cy="3266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050" name="Picture 2" descr="1882ancientromechrist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49" r="74666"/>
          <a:stretch>
            <a:fillRect/>
          </a:stretch>
        </p:blipFill>
        <p:spPr bwMode="auto">
          <a:xfrm>
            <a:off x="7391400" y="2590800"/>
            <a:ext cx="1307544" cy="397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356711"/>
            <a:ext cx="579120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6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50926" indent="-514350">
              <a:buFont typeface="+mj-lt"/>
              <a:buAutoNum type="arabicPeriod"/>
            </a:pPr>
            <a:r>
              <a:rPr lang="en-US" dirty="0" smtClean="0"/>
              <a:t>Find a Partner</a:t>
            </a:r>
          </a:p>
          <a:p>
            <a:pPr marL="550926" indent="-514350">
              <a:buFont typeface="+mj-lt"/>
              <a:buAutoNum type="arabicPeriod"/>
            </a:pPr>
            <a:r>
              <a:rPr lang="en-US" dirty="0" smtClean="0"/>
              <a:t>Pick up Direction for the wraps from the front.</a:t>
            </a:r>
          </a:p>
          <a:p>
            <a:pPr marL="550926" indent="-514350">
              <a:buFont typeface="+mj-lt"/>
              <a:buAutoNum type="arabicPeriod"/>
            </a:pPr>
            <a:r>
              <a:rPr lang="en-US" dirty="0" smtClean="0"/>
              <a:t>Choose a wrapper and a </a:t>
            </a:r>
            <a:r>
              <a:rPr lang="en-US" dirty="0" err="1" smtClean="0"/>
              <a:t>wrapee</a:t>
            </a:r>
            <a:r>
              <a:rPr lang="en-US" dirty="0" smtClean="0"/>
              <a:t>.</a:t>
            </a:r>
          </a:p>
          <a:p>
            <a:pPr marL="550926" indent="-514350">
              <a:buFont typeface="+mj-lt"/>
              <a:buAutoNum type="arabicPeriod"/>
            </a:pPr>
            <a:r>
              <a:rPr lang="en-US" dirty="0" smtClean="0"/>
              <a:t>Follow the directions to create ancient historical wraps.</a:t>
            </a:r>
          </a:p>
          <a:p>
            <a:pPr marL="550926" indent="-514350">
              <a:buFont typeface="+mj-lt"/>
              <a:buAutoNum type="arabicPeriod"/>
            </a:pPr>
            <a:r>
              <a:rPr lang="en-US" dirty="0" smtClean="0"/>
              <a:t>Show the instructor once you are finished.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Shawl, </a:t>
            </a:r>
            <a:r>
              <a:rPr lang="en-US" dirty="0" err="1" smtClean="0"/>
              <a:t>Chiton</a:t>
            </a:r>
            <a:r>
              <a:rPr lang="en-US" dirty="0" smtClean="0"/>
              <a:t> or Toga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3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B.C. Fashions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454727"/>
            <a:ext cx="2667000" cy="1981200"/>
          </a:xfrm>
        </p:spPr>
        <p:txBody>
          <a:bodyPr/>
          <a:lstStyle/>
          <a:p>
            <a:r>
              <a:rPr lang="en-US" dirty="0" smtClean="0"/>
              <a:t>Roman</a:t>
            </a:r>
          </a:p>
          <a:p>
            <a:r>
              <a:rPr lang="en-US" dirty="0" smtClean="0"/>
              <a:t>Byzantine</a:t>
            </a:r>
          </a:p>
          <a:p>
            <a:pPr marL="36576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4" descr="beginning of fash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45" y="3124200"/>
            <a:ext cx="71723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824345" y="1433945"/>
            <a:ext cx="2667000" cy="19812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Egyptian</a:t>
            </a:r>
          </a:p>
          <a:p>
            <a:r>
              <a:rPr lang="en-US" dirty="0"/>
              <a:t>A</a:t>
            </a:r>
            <a:r>
              <a:rPr lang="en-US" dirty="0" smtClean="0"/>
              <a:t>ssyrian</a:t>
            </a:r>
          </a:p>
          <a:p>
            <a:r>
              <a:rPr lang="en-US" dirty="0" smtClean="0"/>
              <a:t>Greek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52800" y="6128817"/>
            <a:ext cx="570807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Thomas, P.W. (2007), </a:t>
            </a:r>
            <a:r>
              <a:rPr lang="en-US" sz="1000" dirty="0"/>
              <a:t>Ancient Costume - c800 B.C.</a:t>
            </a:r>
            <a:br>
              <a:rPr lang="en-US" sz="1000" dirty="0"/>
            </a:br>
            <a:r>
              <a:rPr lang="en-US" sz="1000" dirty="0"/>
              <a:t>Early Assyrian Costume History &amp; </a:t>
            </a:r>
            <a:r>
              <a:rPr lang="en-US" sz="1000" dirty="0" smtClean="0"/>
              <a:t>Pictures, retrieved 01-12-12 </a:t>
            </a:r>
            <a:r>
              <a:rPr lang="en-US" sz="1000" dirty="0"/>
              <a:t>from: http://</a:t>
            </a:r>
            <a:r>
              <a:rPr lang="en-US" sz="1000" dirty="0" smtClean="0"/>
              <a:t>www.fashion-era.com/ancient_costume/assyrian_clothing_pictures_assur.htm#Early_Assyria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3782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Egyptian Dress – B.C.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8629"/>
            <a:ext cx="5791200" cy="4485698"/>
          </a:xfrm>
        </p:spPr>
        <p:txBody>
          <a:bodyPr>
            <a:normAutofit/>
          </a:bodyPr>
          <a:lstStyle/>
          <a:p>
            <a:r>
              <a:rPr lang="en-US" sz="2400" u="sng" dirty="0" smtClean="0"/>
              <a:t>Linen</a:t>
            </a:r>
            <a:r>
              <a:rPr lang="en-US" sz="2400" dirty="0" smtClean="0"/>
              <a:t> </a:t>
            </a:r>
            <a:r>
              <a:rPr lang="en-US" sz="2400" dirty="0"/>
              <a:t>was used exclusively as a textile with the Egyptians because it was all </a:t>
            </a:r>
            <a:r>
              <a:rPr lang="en-US" sz="2400" dirty="0" smtClean="0"/>
              <a:t>they were </a:t>
            </a:r>
            <a:r>
              <a:rPr lang="en-US" sz="2400" dirty="0"/>
              <a:t>able to grow in their area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Dyes </a:t>
            </a:r>
            <a:r>
              <a:rPr lang="en-US" sz="2400" dirty="0"/>
              <a:t>were from natural products and could be used to </a:t>
            </a:r>
            <a:r>
              <a:rPr lang="en-US" sz="2400" dirty="0" smtClean="0"/>
              <a:t>color </a:t>
            </a:r>
            <a:r>
              <a:rPr lang="en-US" sz="2400" dirty="0"/>
              <a:t>fabrics. Often they were used as the surface decorative threads of embroidery, or in weaving patterns. </a:t>
            </a:r>
            <a:endParaRPr lang="en-US" sz="2400" dirty="0" smtClean="0"/>
          </a:p>
          <a:p>
            <a:pPr marL="36576" indent="0">
              <a:buNone/>
            </a:pPr>
            <a:endParaRPr lang="en-US" sz="2400" dirty="0" smtClean="0"/>
          </a:p>
          <a:p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829666"/>
            <a:ext cx="2582967" cy="378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58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Typical Ancient Egyptian Dye Colors</a:t>
            </a:r>
          </a:p>
          <a:p>
            <a:pPr lvl="1"/>
            <a:r>
              <a:rPr lang="en-US" sz="2400" dirty="0"/>
              <a:t>Blue- a dark indigo. </a:t>
            </a:r>
            <a:endParaRPr lang="en-US" sz="2400" dirty="0" smtClean="0"/>
          </a:p>
          <a:p>
            <a:pPr lvl="2"/>
            <a:r>
              <a:rPr lang="en-US" dirty="0" smtClean="0"/>
              <a:t>indigo </a:t>
            </a:r>
            <a:r>
              <a:rPr lang="en-US" dirty="0"/>
              <a:t>fades so it was sometimes paler </a:t>
            </a:r>
            <a:r>
              <a:rPr lang="en-US" dirty="0" smtClean="0"/>
              <a:t>blue.</a:t>
            </a:r>
          </a:p>
          <a:p>
            <a:pPr lvl="1"/>
            <a:r>
              <a:rPr lang="en-US" dirty="0" smtClean="0"/>
              <a:t>Red </a:t>
            </a:r>
            <a:r>
              <a:rPr lang="en-US" dirty="0"/>
              <a:t>- similar to Indian </a:t>
            </a:r>
            <a:r>
              <a:rPr lang="en-US" dirty="0" smtClean="0"/>
              <a:t>red.</a:t>
            </a:r>
          </a:p>
          <a:p>
            <a:pPr lvl="1"/>
            <a:r>
              <a:rPr lang="en-US" dirty="0" smtClean="0"/>
              <a:t>Yellow </a:t>
            </a:r>
            <a:r>
              <a:rPr lang="en-US" dirty="0"/>
              <a:t>- similar to yellow </a:t>
            </a:r>
            <a:r>
              <a:rPr lang="en-US" dirty="0" smtClean="0"/>
              <a:t>ochre.</a:t>
            </a:r>
          </a:p>
          <a:p>
            <a:pPr lvl="1"/>
            <a:r>
              <a:rPr lang="en-US" dirty="0" smtClean="0"/>
              <a:t>Green </a:t>
            </a:r>
            <a:r>
              <a:rPr lang="en-US" dirty="0"/>
              <a:t>- similar to green </a:t>
            </a:r>
            <a:r>
              <a:rPr lang="en-US" dirty="0" err="1"/>
              <a:t>bice</a:t>
            </a:r>
            <a:r>
              <a:rPr lang="en-US" dirty="0"/>
              <a:t> - a dull yellow </a:t>
            </a:r>
            <a:r>
              <a:rPr lang="en-US" dirty="0" smtClean="0"/>
              <a:t>green.</a:t>
            </a:r>
          </a:p>
          <a:p>
            <a:pPr lvl="1"/>
            <a:r>
              <a:rPr lang="en-US" dirty="0" smtClean="0"/>
              <a:t>Purple </a:t>
            </a:r>
            <a:r>
              <a:rPr lang="en-US" dirty="0"/>
              <a:t>- a dark purple with a </a:t>
            </a:r>
            <a:r>
              <a:rPr lang="en-US" dirty="0" smtClean="0"/>
              <a:t>brownish like </a:t>
            </a:r>
            <a:r>
              <a:rPr lang="en-US" dirty="0"/>
              <a:t>tone.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Egyptian Dress – B.C.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0" y="6123709"/>
            <a:ext cx="59574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Thomas, P.W. (2007), </a:t>
            </a:r>
            <a:r>
              <a:rPr lang="en-US" sz="1000" dirty="0"/>
              <a:t>Ancient Costume - c800 B.C.</a:t>
            </a:r>
            <a:br>
              <a:rPr lang="en-US" sz="1000" dirty="0"/>
            </a:br>
            <a:r>
              <a:rPr lang="en-US" sz="1000" dirty="0"/>
              <a:t>Early Assyrian Costume History &amp; </a:t>
            </a:r>
            <a:r>
              <a:rPr lang="en-US" sz="1000" dirty="0" smtClean="0"/>
              <a:t>Pictures, retrieved 01-12-12 </a:t>
            </a:r>
            <a:r>
              <a:rPr lang="en-US" sz="1000" dirty="0"/>
              <a:t>from: http://</a:t>
            </a:r>
            <a:r>
              <a:rPr lang="en-US" sz="1000" dirty="0" smtClean="0"/>
              <a:t>www.fashion-era.com/ancient_costume/assyrian_clothing_pictures_assur.htm#Early_Assyria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05720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172200" cy="4525963"/>
          </a:xfrm>
        </p:spPr>
        <p:txBody>
          <a:bodyPr/>
          <a:lstStyle/>
          <a:p>
            <a:r>
              <a:rPr lang="en-US" sz="2800" dirty="0"/>
              <a:t>The </a:t>
            </a:r>
            <a:r>
              <a:rPr lang="en-US" sz="2800" u="sng" dirty="0" err="1"/>
              <a:t>Shenti</a:t>
            </a:r>
            <a:r>
              <a:rPr lang="en-US" sz="2800" dirty="0"/>
              <a:t> was the loincloth worn by Egyptian men.</a:t>
            </a:r>
          </a:p>
          <a:p>
            <a:r>
              <a:rPr lang="en-US" sz="2800" dirty="0"/>
              <a:t>The </a:t>
            </a:r>
            <a:r>
              <a:rPr lang="en-US" sz="2800" u="sng" dirty="0" err="1"/>
              <a:t>Kalasiris</a:t>
            </a:r>
            <a:r>
              <a:rPr lang="en-US" sz="2800" dirty="0"/>
              <a:t> was a linen gown worn by Egyptian women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THINK MOVIE: </a:t>
            </a:r>
            <a:r>
              <a:rPr lang="en-US" sz="2800" smtClean="0"/>
              <a:t>The Mummy</a:t>
            </a:r>
            <a:endParaRPr lang="en-US" sz="2800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Egyptian Dress – B.C.</a:t>
            </a:r>
            <a:endParaRPr lang="en-US" dirty="0"/>
          </a:p>
        </p:txBody>
      </p:sp>
      <p:pic>
        <p:nvPicPr>
          <p:cNvPr id="5" name="Picture 4" descr="egyptian boy in shent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039" y="381000"/>
            <a:ext cx="1659179" cy="250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egyptian woman in kalasir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505200"/>
            <a:ext cx="1503218" cy="2833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79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Assyrian Dress – B.C.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2133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Two simple Styles</a:t>
            </a:r>
          </a:p>
          <a:p>
            <a:pPr lvl="1"/>
            <a:r>
              <a:rPr lang="en-US" sz="2800" dirty="0" smtClean="0"/>
              <a:t>Shawl &amp; Tunic</a:t>
            </a:r>
          </a:p>
          <a:p>
            <a:pPr lvl="2"/>
            <a:r>
              <a:rPr lang="en-US" sz="2600" dirty="0" smtClean="0"/>
              <a:t>Could be worn alone or in combination with each other</a:t>
            </a:r>
          </a:p>
          <a:p>
            <a:pPr lvl="2"/>
            <a:r>
              <a:rPr lang="en-US" sz="2600" dirty="0" smtClean="0"/>
              <a:t>Could be long or short depending on the era and activity</a:t>
            </a:r>
            <a:endParaRPr lang="en-US" sz="2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022" y="3461328"/>
            <a:ext cx="1435143" cy="212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935" y="3461579"/>
            <a:ext cx="1395663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3733800"/>
            <a:ext cx="2530505" cy="1874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8192" y="5686655"/>
            <a:ext cx="1708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Shawl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72227" y="5608248"/>
            <a:ext cx="1708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Tunic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464966" y="5677418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Shawl  &amp; Tunic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88027" y="6200639"/>
            <a:ext cx="53963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Thomas, P.W. (2007), </a:t>
            </a:r>
            <a:r>
              <a:rPr lang="en-US" sz="1000" dirty="0"/>
              <a:t>Ancient Costume - c800 B.C.</a:t>
            </a:r>
            <a:br>
              <a:rPr lang="en-US" sz="1000" dirty="0"/>
            </a:br>
            <a:r>
              <a:rPr lang="en-US" sz="1000" dirty="0"/>
              <a:t>Early Assyrian Costume History &amp; </a:t>
            </a:r>
            <a:r>
              <a:rPr lang="en-US" sz="1000" dirty="0" smtClean="0"/>
              <a:t>Pictures, retrieved 01-12-12 </a:t>
            </a:r>
            <a:r>
              <a:rPr lang="en-US" sz="1000" dirty="0"/>
              <a:t>from: http://</a:t>
            </a:r>
            <a:r>
              <a:rPr lang="en-US" sz="1000" dirty="0" smtClean="0"/>
              <a:t>www.fashion-era.com/ancient_costume/assyrian_clothing_pictures_assur.htm#Early_Assyria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20593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Greek Dress – B.C.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467600" cy="5029199"/>
          </a:xfrm>
        </p:spPr>
        <p:txBody>
          <a:bodyPr>
            <a:normAutofit/>
          </a:bodyPr>
          <a:lstStyle/>
          <a:p>
            <a:r>
              <a:rPr lang="en-US" dirty="0" smtClean="0"/>
              <a:t>Cloths of basic shapes that used girdles, belts, brooches, clasps and pins to shape the cloth around the human body.</a:t>
            </a:r>
          </a:p>
          <a:p>
            <a:r>
              <a:rPr lang="en-US" dirty="0" smtClean="0"/>
              <a:t>Men &amp; Women wore a </a:t>
            </a:r>
            <a:r>
              <a:rPr lang="en-US" dirty="0" err="1" smtClean="0"/>
              <a:t>chiton</a:t>
            </a:r>
            <a:endParaRPr lang="en-US" dirty="0" smtClean="0"/>
          </a:p>
          <a:p>
            <a:pPr lvl="1"/>
            <a:r>
              <a:rPr lang="en-US" dirty="0" smtClean="0"/>
              <a:t>An arrangement of folded and wrapped fabric</a:t>
            </a:r>
          </a:p>
          <a:p>
            <a:pPr lvl="1"/>
            <a:r>
              <a:rPr lang="en-US" dirty="0" smtClean="0"/>
              <a:t>Vary in length</a:t>
            </a:r>
          </a:p>
          <a:p>
            <a:r>
              <a:rPr lang="en-US" dirty="0" smtClean="0"/>
              <a:t>Two types of </a:t>
            </a:r>
            <a:r>
              <a:rPr lang="en-US" dirty="0" err="1" smtClean="0"/>
              <a:t>chiton</a:t>
            </a:r>
            <a:endParaRPr lang="en-US" dirty="0" smtClean="0"/>
          </a:p>
          <a:p>
            <a:pPr lvl="1"/>
            <a:r>
              <a:rPr lang="en-US" dirty="0" smtClean="0"/>
              <a:t>Doric – made from wool</a:t>
            </a:r>
          </a:p>
          <a:p>
            <a:pPr lvl="1"/>
            <a:r>
              <a:rPr lang="en-US" dirty="0" smtClean="0"/>
              <a:t>Ionic – made from silk or linen</a:t>
            </a:r>
          </a:p>
          <a:p>
            <a:pPr lvl="1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889664"/>
            <a:ext cx="2971800" cy="27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709" y="6194442"/>
            <a:ext cx="53963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Thomas, P.W. (2008), </a:t>
            </a:r>
            <a:r>
              <a:rPr lang="en-US" sz="1000" b="1" dirty="0"/>
              <a:t>Ancient Greek Costume History</a:t>
            </a:r>
            <a:br>
              <a:rPr lang="en-US" sz="1000" b="1" dirty="0"/>
            </a:br>
            <a:r>
              <a:rPr lang="en-US" sz="1000" b="1" dirty="0"/>
              <a:t>Greek Dress - The </a:t>
            </a:r>
            <a:r>
              <a:rPr lang="en-US" sz="1000" b="1" dirty="0" err="1" smtClean="0"/>
              <a:t>Chiton</a:t>
            </a:r>
            <a:r>
              <a:rPr lang="en-US" sz="1000" b="1" dirty="0" smtClean="0"/>
              <a:t>. Retrieved </a:t>
            </a:r>
            <a:r>
              <a:rPr lang="en-US" sz="1000" b="1" dirty="0"/>
              <a:t>1-12-12 from: http://www.fashion-era.com/ancient_costume/ancient-greek-dress-chiton.htm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64826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Greek – B.C.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941" y="3733800"/>
            <a:ext cx="238125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57200"/>
            <a:ext cx="308610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46" y="1295400"/>
            <a:ext cx="4114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42015" y="3653043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Greek Hairstyles</a:t>
            </a:r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45229" y="3946616"/>
            <a:ext cx="1752600" cy="2227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658897" y="4691224"/>
            <a:ext cx="1633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Typical  Dress</a:t>
            </a:r>
          </a:p>
          <a:p>
            <a:pPr algn="ctr"/>
            <a:r>
              <a:rPr lang="en-US" dirty="0" smtClean="0"/>
              <a:t>Patterns</a:t>
            </a:r>
            <a:endParaRPr lang="en-US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0" y="6226032"/>
            <a:ext cx="5395913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81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So Which Picture is more Historically accurate?</a:t>
            </a:r>
            <a:endParaRPr lang="en-US" dirty="0"/>
          </a:p>
        </p:txBody>
      </p:sp>
      <p:pic>
        <p:nvPicPr>
          <p:cNvPr id="4" name="il_fi" descr="http://s11.lucyphotos.com/images/orig/p/f/pfszcyxc295hsfc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83352"/>
            <a:ext cx="2971800" cy="327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l_fi" descr="http://repairstemcell.files.wordpress.com/2009/04/queen-gorgo-300-leonidas-wife.jpg?w=604&amp;h=45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62175"/>
            <a:ext cx="3581400" cy="2990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123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715</TotalTime>
  <Words>742</Words>
  <Application>Microsoft Office PowerPoint</Application>
  <PresentationFormat>On-screen Show (4:3)</PresentationFormat>
  <Paragraphs>93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Technic</vt:lpstr>
      <vt:lpstr>Fashion History B.C. &amp; Roman Time Periods</vt:lpstr>
      <vt:lpstr>B.C. Fashions</vt:lpstr>
      <vt:lpstr>Egyptian Dress – B.C.</vt:lpstr>
      <vt:lpstr>Egyptian Dress – B.C.</vt:lpstr>
      <vt:lpstr>Egyptian Dress – B.C.</vt:lpstr>
      <vt:lpstr>Assyrian Dress – B.C.</vt:lpstr>
      <vt:lpstr>Greek Dress – B.C. </vt:lpstr>
      <vt:lpstr>Greek – B.C.</vt:lpstr>
      <vt:lpstr>So Which Picture is more Historically accurate?</vt:lpstr>
      <vt:lpstr>Roman B.C. - Men</vt:lpstr>
      <vt:lpstr>Roman B.C. - Women</vt:lpstr>
      <vt:lpstr>Roman B.C. - Women</vt:lpstr>
      <vt:lpstr>Roman B.C. – Women Hairstyles</vt:lpstr>
      <vt:lpstr>Byzantine - Men</vt:lpstr>
      <vt:lpstr>Byzantine - Women</vt:lpstr>
      <vt:lpstr>The Shawl, Chiton or Toga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Fashion History</dc:title>
  <dc:creator>Bethany Wendt</dc:creator>
  <cp:lastModifiedBy>Bethany Wendt</cp:lastModifiedBy>
  <cp:revision>39</cp:revision>
  <dcterms:created xsi:type="dcterms:W3CDTF">2012-01-09T13:49:21Z</dcterms:created>
  <dcterms:modified xsi:type="dcterms:W3CDTF">2012-02-03T17:08:16Z</dcterms:modified>
</cp:coreProperties>
</file>